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0142" autoAdjust="0"/>
  </p:normalViewPr>
  <p:slideViewPr>
    <p:cSldViewPr>
      <p:cViewPr varScale="1">
        <p:scale>
          <a:sx n="42" d="100"/>
          <a:sy n="42" d="100"/>
        </p:scale>
        <p:origin x="-2184"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000821-0BCB-4CAB-9475-E3D87CCC3C6A}" type="datetimeFigureOut">
              <a:rPr lang="en-US" smtClean="0"/>
              <a:pPr/>
              <a:t>4/20/2021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6993C7-7F5A-430F-921D-F77399FCDE4A}" type="slidenum">
              <a:rPr lang="en-US" smtClean="0"/>
              <a:pPr/>
              <a:t>‹#›</a:t>
            </a:fld>
            <a:endParaRPr lang="en-US"/>
          </a:p>
        </p:txBody>
      </p:sp>
    </p:spTree>
    <p:extLst>
      <p:ext uri="{BB962C8B-B14F-4D97-AF65-F5344CB8AC3E}">
        <p14:creationId xmlns:p14="http://schemas.microsoft.com/office/powerpoint/2010/main" xmlns="" val="944282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Juvenile delinquency is a legal concept used </a:t>
            </a:r>
            <a:r>
              <a:rPr lang="en-US" sz="2400" kern="120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to refer to all </a:t>
            </a:r>
            <a:r>
              <a:rPr lang="en-US" sz="2400" kern="1200" dirty="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the illegal actions committed </a:t>
            </a:r>
            <a:r>
              <a:rPr lang="en-US" sz="2400" kern="120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by juveniles </a:t>
            </a:r>
            <a:r>
              <a:rPr lang="en-US" sz="2400" kern="1200" dirty="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(Delcea et al., 2019). It may include minor violations, such as skipping school to more risky crimes, such as violence and burglary. Having an apprehension of the forces that drive a juvenile to commit crime is essential</a:t>
            </a:r>
            <a:r>
              <a:rPr lang="en-US" sz="2400" kern="1200" baseline="0" dirty="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  in the prevention of future crimes. If juvenile delinquency is not addressed, the involved children grow into criminal adults, and this threatens families, communities, and nations. </a:t>
            </a:r>
            <a:r>
              <a:rPr lang="en-US" sz="2400" kern="1200" dirty="0" smtClean="0">
                <a:solidFill>
                  <a:schemeClr val="tx1"/>
                </a:solidFill>
                <a:effectLst>
                  <a:outerShdw blurRad="38100" dist="38100" dir="2700000" algn="tl">
                    <a:srgbClr val="000000">
                      <a:alpha val="43137"/>
                    </a:srgbClr>
                  </a:outerShdw>
                </a:effectLst>
                <a:latin typeface="Times New Roman" pitchFamily="18" charset="0"/>
                <a:ea typeface="+mn-ea"/>
                <a:cs typeface="Times New Roman" pitchFamily="18" charset="0"/>
              </a:rPr>
              <a:t>In light of juvenile delinquency, this assignment addresses the contributing factors, its effects, prevention interventions, and provisions of the Juvenile Act of 2015. </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2</a:t>
            </a:fld>
            <a:endParaRPr lang="en-US"/>
          </a:p>
        </p:txBody>
      </p:sp>
    </p:spTree>
    <p:extLst>
      <p:ext uri="{BB962C8B-B14F-4D97-AF65-F5344CB8AC3E}">
        <p14:creationId xmlns:p14="http://schemas.microsoft.com/office/powerpoint/2010/main" xmlns="" val="3884094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Some of the major contributing factors to juvenile delinquency include domestic violence, substance abuse, poor socioeconomic status, and peer pressure. Domestic violence, especially by parents, makes children turn violent as they tend to develop the attitude of a “don’t care” (Schepers, 2017). Notably,</a:t>
            </a:r>
            <a:r>
              <a:rPr lang="en-US" sz="2400" kern="1200" baseline="0" dirty="0" smtClean="0">
                <a:solidFill>
                  <a:schemeClr val="tx1"/>
                </a:solidFill>
                <a:effectLst/>
                <a:latin typeface="Times New Roman" pitchFamily="18" charset="0"/>
                <a:ea typeface="+mn-ea"/>
                <a:cs typeface="Times New Roman" pitchFamily="18" charset="0"/>
              </a:rPr>
              <a:t> children involved in domestic violence or those who witness it become violent and aggressive, and a as result, it becomes easy for them to get into troubles. </a:t>
            </a:r>
            <a:r>
              <a:rPr lang="en-US" sz="2400" kern="1200" dirty="0" smtClean="0">
                <a:solidFill>
                  <a:schemeClr val="tx1"/>
                </a:solidFill>
                <a:effectLst/>
                <a:latin typeface="Times New Roman" pitchFamily="18" charset="0"/>
                <a:ea typeface="+mn-ea"/>
                <a:cs typeface="Times New Roman" pitchFamily="18" charset="0"/>
              </a:rPr>
              <a:t>Children’s exposure to substance abuse compels them to engage in criminal activities for them to sustain their behavior of abusing drugs. Also, if children become addicted to drugs, they have to</a:t>
            </a:r>
            <a:r>
              <a:rPr lang="en-US" sz="2400" kern="1200" baseline="0" dirty="0" smtClean="0">
                <a:solidFill>
                  <a:schemeClr val="tx1"/>
                </a:solidFill>
                <a:effectLst/>
                <a:latin typeface="Times New Roman" pitchFamily="18" charset="0"/>
                <a:ea typeface="+mn-ea"/>
                <a:cs typeface="Times New Roman" pitchFamily="18" charset="0"/>
              </a:rPr>
              <a:t> commit criminal activities to have money to purchase drugs. </a:t>
            </a:r>
            <a:r>
              <a:rPr lang="en-US" sz="2400" kern="1200" dirty="0" smtClean="0">
                <a:solidFill>
                  <a:schemeClr val="tx1"/>
                </a:solidFill>
                <a:effectLst/>
                <a:latin typeface="Times New Roman" pitchFamily="18" charset="0"/>
                <a:ea typeface="+mn-ea"/>
                <a:cs typeface="Times New Roman" pitchFamily="18" charset="0"/>
              </a:rPr>
              <a:t>In addition, poor socioeconomic status forces children to engage in criminal activities to meet their needs (Anjaswarni et al., 2019). </a:t>
            </a:r>
            <a:r>
              <a:rPr lang="en-US" sz="2400" kern="1200" baseline="0" dirty="0" smtClean="0">
                <a:solidFill>
                  <a:schemeClr val="tx1"/>
                </a:solidFill>
                <a:effectLst/>
                <a:latin typeface="Times New Roman" pitchFamily="18" charset="0"/>
                <a:ea typeface="+mn-ea"/>
                <a:cs typeface="Times New Roman" pitchFamily="18" charset="0"/>
              </a:rPr>
              <a:t>Conversely, criminal activities such as theft among children may be fueled by necessity rather than just the intention to commit crime. Besides, peer pressure from delinquent friends may force juveniles to commit criminal activities. Notably, if a child surrounds themselves with children who engage in delinquent activities, they feel more pressured to engage in such activities to gain acceptance in their friendship circles. </a:t>
            </a:r>
            <a:r>
              <a:rPr lang="en-US" sz="2400" kern="1200" dirty="0" smtClean="0">
                <a:solidFill>
                  <a:schemeClr val="tx1"/>
                </a:solidFill>
                <a:effectLst/>
                <a:latin typeface="Times New Roman" pitchFamily="18" charset="0"/>
                <a:ea typeface="+mn-ea"/>
                <a:cs typeface="Times New Roman" pitchFamily="18" charset="0"/>
              </a:rPr>
              <a:t>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3</a:t>
            </a:fld>
            <a:endParaRPr lang="en-US"/>
          </a:p>
        </p:txBody>
      </p:sp>
    </p:spTree>
    <p:extLst>
      <p:ext uri="{BB962C8B-B14F-4D97-AF65-F5344CB8AC3E}">
        <p14:creationId xmlns:p14="http://schemas.microsoft.com/office/powerpoint/2010/main" xmlns="" val="1475750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Juvenile delinquency fuels criminal activities, creates family instability, causes</a:t>
            </a:r>
            <a:r>
              <a:rPr lang="en-US" sz="2400" kern="1200" baseline="0" dirty="0" smtClean="0">
                <a:solidFill>
                  <a:schemeClr val="tx1"/>
                </a:solidFill>
                <a:effectLst/>
                <a:latin typeface="Times New Roman" pitchFamily="18" charset="0"/>
                <a:ea typeface="+mn-ea"/>
                <a:cs typeface="Times New Roman" pitchFamily="18" charset="0"/>
              </a:rPr>
              <a:t> health risks, </a:t>
            </a:r>
            <a:r>
              <a:rPr lang="en-US" sz="2400" kern="1200" dirty="0" smtClean="0">
                <a:solidFill>
                  <a:schemeClr val="tx1"/>
                </a:solidFill>
                <a:effectLst/>
                <a:latin typeface="Times New Roman" pitchFamily="18" charset="0"/>
                <a:ea typeface="+mn-ea"/>
                <a:cs typeface="Times New Roman" pitchFamily="18" charset="0"/>
              </a:rPr>
              <a:t>and makes juveniles lose their freedom. Notably, juvenile delinquency fuels criminal activities like drug trafficking and burglary as children seek alternative means of survival (Sharkey et al., 2017). These activities threaten societal security as the number of criminal</a:t>
            </a:r>
            <a:r>
              <a:rPr lang="en-US" sz="2400" kern="1200" baseline="0" dirty="0" smtClean="0">
                <a:solidFill>
                  <a:schemeClr val="tx1"/>
                </a:solidFill>
                <a:effectLst/>
                <a:latin typeface="Times New Roman" pitchFamily="18" charset="0"/>
                <a:ea typeface="+mn-ea"/>
                <a:cs typeface="Times New Roman" pitchFamily="18" charset="0"/>
              </a:rPr>
              <a:t> activities and criminal groups increase at society level</a:t>
            </a:r>
            <a:r>
              <a:rPr lang="en-US" sz="2400" kern="1200" dirty="0" smtClean="0">
                <a:solidFill>
                  <a:schemeClr val="tx1"/>
                </a:solidFill>
                <a:effectLst/>
                <a:latin typeface="Times New Roman" pitchFamily="18" charset="0"/>
                <a:ea typeface="+mn-ea"/>
                <a:cs typeface="Times New Roman" pitchFamily="18" charset="0"/>
              </a:rPr>
              <a:t>. Also, juvenile delinquency creates instability in families as family members struggle with the trauma of a delinquent family member (Newbury et al., 2018). Raising legal fees and satisfying the needs of the delinquent juvenile also make families unstable. In order to manage psychological</a:t>
            </a:r>
            <a:r>
              <a:rPr lang="en-US" sz="2400" kern="1200" baseline="0" dirty="0" smtClean="0">
                <a:solidFill>
                  <a:schemeClr val="tx1"/>
                </a:solidFill>
                <a:effectLst/>
                <a:latin typeface="Times New Roman" pitchFamily="18" charset="0"/>
                <a:ea typeface="+mn-ea"/>
                <a:cs typeface="Times New Roman" pitchFamily="18" charset="0"/>
              </a:rPr>
              <a:t> issues, family members may be forced to enroll in counseling services, which may end up being too costly for families. </a:t>
            </a:r>
            <a:r>
              <a:rPr lang="en-US" sz="2400" kern="1200" dirty="0" smtClean="0">
                <a:solidFill>
                  <a:schemeClr val="tx1"/>
                </a:solidFill>
                <a:effectLst/>
                <a:latin typeface="Times New Roman" pitchFamily="18" charset="0"/>
                <a:ea typeface="+mn-ea"/>
                <a:cs typeface="Times New Roman" pitchFamily="18" charset="0"/>
              </a:rPr>
              <a:t>Besides, when delinquent juveniles are put under probation or incarceration, they lose their freedom. For example, when juveniles</a:t>
            </a:r>
            <a:r>
              <a:rPr lang="en-US" sz="2400" kern="1200" baseline="0" dirty="0" smtClean="0">
                <a:solidFill>
                  <a:schemeClr val="tx1"/>
                </a:solidFill>
                <a:effectLst/>
                <a:latin typeface="Times New Roman" pitchFamily="18" charset="0"/>
                <a:ea typeface="+mn-ea"/>
                <a:cs typeface="Times New Roman" pitchFamily="18" charset="0"/>
              </a:rPr>
              <a:t> are incarcerated or probated, they may miss academic activities, and this negatively affects their academic welfare. Juvenile delinquency is also a health hazard to juveniles. Notably, juveniles involved in juvenile delinquency engage in health risk behaviors like risky sexual behaviors and drug abuse. Drug abuse may increase the risk of chronic health conditions like liver cirrhosis. Risky sexual behaviors also increase the risk of contracting sexually transmitted diseases like HIV/AIDS. Consequently, the quality of life for the involved juveniles deteriorates.   </a:t>
            </a:r>
            <a:r>
              <a:rPr lang="en-US" sz="2400" kern="1200" dirty="0" smtClean="0">
                <a:solidFill>
                  <a:schemeClr val="tx1"/>
                </a:solidFill>
                <a:effectLst/>
                <a:latin typeface="Times New Roman" pitchFamily="18" charset="0"/>
                <a:ea typeface="+mn-ea"/>
                <a:cs typeface="Times New Roman" pitchFamily="18" charset="0"/>
              </a:rPr>
              <a:t>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4</a:t>
            </a:fld>
            <a:endParaRPr lang="en-US"/>
          </a:p>
        </p:txBody>
      </p:sp>
    </p:spTree>
    <p:extLst>
      <p:ext uri="{BB962C8B-B14F-4D97-AF65-F5344CB8AC3E}">
        <p14:creationId xmlns:p14="http://schemas.microsoft.com/office/powerpoint/2010/main" xmlns="" val="679528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Some of the interventions to prevent juvenile delinquency include rehabilitation, school counseling, and effective policing. Notably, previously convicted juveniles should be properly rehabilitated before being released back into society to avoid re-offending (Weisburd et al., 2017). Social workers specialized in crime prevention should meet with previously convicted juveniles and engage</a:t>
            </a:r>
            <a:r>
              <a:rPr lang="en-US" sz="2400" kern="1200" baseline="0" dirty="0" smtClean="0">
                <a:solidFill>
                  <a:schemeClr val="tx1"/>
                </a:solidFill>
                <a:effectLst/>
                <a:latin typeface="Times New Roman" pitchFamily="18" charset="0"/>
                <a:ea typeface="+mn-ea"/>
                <a:cs typeface="Times New Roman" pitchFamily="18" charset="0"/>
              </a:rPr>
              <a:t> them on how they can avoid future crimes.</a:t>
            </a:r>
            <a:r>
              <a:rPr lang="en-US" sz="2400" kern="1200" dirty="0" smtClean="0">
                <a:solidFill>
                  <a:schemeClr val="tx1"/>
                </a:solidFill>
                <a:effectLst/>
                <a:latin typeface="Times New Roman" pitchFamily="18" charset="0"/>
                <a:ea typeface="+mn-ea"/>
                <a:cs typeface="Times New Roman" pitchFamily="18" charset="0"/>
              </a:rPr>
              <a:t> For example, for the juveniles</a:t>
            </a:r>
            <a:r>
              <a:rPr lang="en-US" sz="2400" kern="1200" baseline="0" dirty="0" smtClean="0">
                <a:solidFill>
                  <a:schemeClr val="tx1"/>
                </a:solidFill>
                <a:effectLst/>
                <a:latin typeface="Times New Roman" pitchFamily="18" charset="0"/>
                <a:ea typeface="+mn-ea"/>
                <a:cs typeface="Times New Roman" pitchFamily="18" charset="0"/>
              </a:rPr>
              <a:t> addicted to drug abuse, social workers may offer rehabilitation services to help them from abusing drugs. Learning institutions are also better placed to help in solving and preventing juvenile delinquency. Conversely, s</a:t>
            </a:r>
            <a:r>
              <a:rPr lang="en-US" sz="2400" kern="1200" dirty="0" smtClean="0">
                <a:solidFill>
                  <a:schemeClr val="tx1"/>
                </a:solidFill>
                <a:effectLst/>
                <a:latin typeface="Times New Roman" pitchFamily="18" charset="0"/>
                <a:ea typeface="+mn-ea"/>
                <a:cs typeface="Times New Roman" pitchFamily="18" charset="0"/>
              </a:rPr>
              <a:t>chools should identify learners who face domestic violence and offer counseling services to them. This implies that schools</a:t>
            </a:r>
            <a:r>
              <a:rPr lang="en-US" sz="2400" kern="1200" baseline="0" dirty="0" smtClean="0">
                <a:solidFill>
                  <a:schemeClr val="tx1"/>
                </a:solidFill>
                <a:effectLst/>
                <a:latin typeface="Times New Roman" pitchFamily="18" charset="0"/>
                <a:ea typeface="+mn-ea"/>
                <a:cs typeface="Times New Roman" pitchFamily="18" charset="0"/>
              </a:rPr>
              <a:t> need to have an understanding of the family backgrounds of their learners. </a:t>
            </a:r>
            <a:r>
              <a:rPr lang="en-US" sz="2400" kern="1200" dirty="0" smtClean="0">
                <a:solidFill>
                  <a:schemeClr val="tx1"/>
                </a:solidFill>
                <a:effectLst/>
                <a:latin typeface="Times New Roman" pitchFamily="18" charset="0"/>
                <a:ea typeface="+mn-ea"/>
                <a:cs typeface="Times New Roman" pitchFamily="18" charset="0"/>
              </a:rPr>
              <a:t>Moreover, effective policing may be beneficial in combating the recruitment of juveniles into criminal activities (Crowl, 2017). If the police</a:t>
            </a:r>
            <a:r>
              <a:rPr lang="en-US" sz="2400" kern="1200" baseline="0" dirty="0" smtClean="0">
                <a:solidFill>
                  <a:schemeClr val="tx1"/>
                </a:solidFill>
                <a:effectLst/>
                <a:latin typeface="Times New Roman" pitchFamily="18" charset="0"/>
                <a:ea typeface="+mn-ea"/>
                <a:cs typeface="Times New Roman" pitchFamily="18" charset="0"/>
              </a:rPr>
              <a:t> become effective in their policing, they are likely to combat criminal groups at he community level. As a result, juveniles will have low chances of being recruited in such groups. Parents can also be effective stakeholders in preventing juvenile delinquency. Notably, parents should keenly monitor the behavior patterns and companies of their children. Parents should make sure that their children are productive in social and community activities.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5</a:t>
            </a:fld>
            <a:endParaRPr lang="en-US"/>
          </a:p>
        </p:txBody>
      </p:sp>
    </p:spTree>
    <p:extLst>
      <p:ext uri="{BB962C8B-B14F-4D97-AF65-F5344CB8AC3E}">
        <p14:creationId xmlns:p14="http://schemas.microsoft.com/office/powerpoint/2010/main" xmlns="" val="455895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The Juvenile Act of 2015 was implemented to help in meeting the goals of the United Nations Convention on the Rights of Children (Agarwal, 2018). One of the provisions of this act is the inclusion of new definitions like heinous and petty crimes perpetrated by juveniles and abandoned children (Babar, 2018). Another provision is nomenclature change across the act, especially from juvenile to child, to eliminate the negative implications linked with the term juvenile. Notably, juvenile is a word that is used to describe physically</a:t>
            </a:r>
            <a:r>
              <a:rPr lang="en-US" sz="2400" kern="1200" baseline="0" dirty="0" smtClean="0">
                <a:solidFill>
                  <a:schemeClr val="tx1"/>
                </a:solidFill>
                <a:effectLst/>
                <a:latin typeface="Times New Roman" pitchFamily="18" charset="0"/>
                <a:ea typeface="+mn-ea"/>
                <a:cs typeface="Times New Roman" pitchFamily="18" charset="0"/>
              </a:rPr>
              <a:t> or emotionally immature persons. </a:t>
            </a:r>
            <a:r>
              <a:rPr lang="en-US" sz="2400" kern="1200" dirty="0" smtClean="0">
                <a:solidFill>
                  <a:schemeClr val="tx1"/>
                </a:solidFill>
                <a:effectLst/>
                <a:latin typeface="Times New Roman" pitchFamily="18" charset="0"/>
                <a:ea typeface="+mn-ea"/>
                <a:cs typeface="Times New Roman" pitchFamily="18" charset="0"/>
              </a:rPr>
              <a:t>Additionally, the act provided for the establishment of Juvenile Justice Boards in all districts (Sudha &amp; Neya, 2019). These boards constitutes</a:t>
            </a:r>
            <a:r>
              <a:rPr lang="en-US" sz="2400" kern="1200" baseline="0" dirty="0" smtClean="0">
                <a:solidFill>
                  <a:schemeClr val="tx1"/>
                </a:solidFill>
                <a:effectLst/>
                <a:latin typeface="Times New Roman" pitchFamily="18" charset="0"/>
                <a:ea typeface="+mn-ea"/>
                <a:cs typeface="Times New Roman" pitchFamily="18" charset="0"/>
              </a:rPr>
              <a:t> of a principal magistrate and two social workers, one of whom has to be a lady. The mandate of the boards include deciding on juvenile cases that conflict with the law, liaise with Child Welfare Committee to attend to needs of children, and liaise with other district boards to ensure due process is followed in disposing cases. Moreover, the act sought to include new offences perpetrated against children, These offences include child abduction, children procurement, and militia’s use of children. </a:t>
            </a:r>
            <a:r>
              <a:rPr lang="en-US" sz="2400" kern="1200" dirty="0" smtClean="0">
                <a:solidFill>
                  <a:schemeClr val="tx1"/>
                </a:solidFill>
                <a:effectLst/>
                <a:latin typeface="Times New Roman" pitchFamily="18" charset="0"/>
                <a:ea typeface="+mn-ea"/>
                <a:cs typeface="Times New Roman" pitchFamily="18" charset="0"/>
              </a:rPr>
              <a:t>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6</a:t>
            </a:fld>
            <a:endParaRPr lang="en-US"/>
          </a:p>
        </p:txBody>
      </p:sp>
    </p:spTree>
    <p:extLst>
      <p:ext uri="{BB962C8B-B14F-4D97-AF65-F5344CB8AC3E}">
        <p14:creationId xmlns:p14="http://schemas.microsoft.com/office/powerpoint/2010/main" xmlns="" val="3494175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2400" kern="1200" dirty="0" smtClean="0">
                <a:solidFill>
                  <a:schemeClr val="tx1"/>
                </a:solidFill>
                <a:effectLst/>
                <a:latin typeface="Times New Roman" pitchFamily="18" charset="0"/>
                <a:ea typeface="+mn-ea"/>
                <a:cs typeface="Times New Roman" pitchFamily="18" charset="0"/>
              </a:rPr>
              <a:t>Juvenile delinquency refers to all the illegal actions committed by minors.</a:t>
            </a:r>
            <a:r>
              <a:rPr lang="en-US" sz="2400" kern="1200" baseline="0" dirty="0" smtClean="0">
                <a:solidFill>
                  <a:schemeClr val="tx1"/>
                </a:solidFill>
                <a:effectLst/>
                <a:latin typeface="Times New Roman" pitchFamily="18" charset="0"/>
                <a:ea typeface="+mn-ea"/>
                <a:cs typeface="Times New Roman" pitchFamily="18" charset="0"/>
              </a:rPr>
              <a:t> </a:t>
            </a:r>
            <a:r>
              <a:rPr lang="en-US" sz="2400" kern="1200" dirty="0" smtClean="0">
                <a:solidFill>
                  <a:schemeClr val="tx1"/>
                </a:solidFill>
                <a:effectLst/>
                <a:latin typeface="Times New Roman" pitchFamily="18" charset="0"/>
                <a:ea typeface="+mn-ea"/>
                <a:cs typeface="Times New Roman" pitchFamily="18" charset="0"/>
              </a:rPr>
              <a:t>Some of the causes of juvenile delinquency include domestic violence, substance abuse, peer pressure, and poor socioeconomic status.</a:t>
            </a:r>
            <a:r>
              <a:rPr lang="en-US" sz="2400" kern="1200" baseline="0" dirty="0" smtClean="0">
                <a:solidFill>
                  <a:schemeClr val="tx1"/>
                </a:solidFill>
                <a:effectLst/>
                <a:latin typeface="Times New Roman" pitchFamily="18" charset="0"/>
                <a:ea typeface="+mn-ea"/>
                <a:cs typeface="Times New Roman" pitchFamily="18" charset="0"/>
              </a:rPr>
              <a:t> </a:t>
            </a:r>
            <a:r>
              <a:rPr lang="en-US" sz="2400" kern="1200" dirty="0" smtClean="0">
                <a:solidFill>
                  <a:schemeClr val="tx1"/>
                </a:solidFill>
                <a:effectLst/>
                <a:latin typeface="Times New Roman" pitchFamily="18" charset="0"/>
                <a:ea typeface="+mn-ea"/>
                <a:cs typeface="Times New Roman" pitchFamily="18" charset="0"/>
              </a:rPr>
              <a:t>Juvenile delinquency can be prevented or solved through interventions like rehabilitation of previously convicted juveniles, school counseling, and effective policing. Juvenile delinquency should be prevented</a:t>
            </a:r>
            <a:r>
              <a:rPr lang="en-US" sz="2400" kern="1200" baseline="0" dirty="0" smtClean="0">
                <a:solidFill>
                  <a:schemeClr val="tx1"/>
                </a:solidFill>
                <a:effectLst/>
                <a:latin typeface="Times New Roman" pitchFamily="18" charset="0"/>
                <a:ea typeface="+mn-ea"/>
                <a:cs typeface="Times New Roman" pitchFamily="18" charset="0"/>
              </a:rPr>
              <a:t> and managed because it </a:t>
            </a:r>
            <a:r>
              <a:rPr lang="en-US" sz="2400" kern="1200" dirty="0" smtClean="0">
                <a:solidFill>
                  <a:schemeClr val="tx1"/>
                </a:solidFill>
                <a:effectLst/>
                <a:latin typeface="Times New Roman" pitchFamily="18" charset="0"/>
                <a:ea typeface="+mn-ea"/>
                <a:cs typeface="Times New Roman" pitchFamily="18" charset="0"/>
              </a:rPr>
              <a:t>fuels criminal activities, creates family instability, causes</a:t>
            </a:r>
            <a:r>
              <a:rPr lang="en-US" sz="2400" kern="1200" baseline="0" dirty="0" smtClean="0">
                <a:solidFill>
                  <a:schemeClr val="tx1"/>
                </a:solidFill>
                <a:effectLst/>
                <a:latin typeface="Times New Roman" pitchFamily="18" charset="0"/>
                <a:ea typeface="+mn-ea"/>
                <a:cs typeface="Times New Roman" pitchFamily="18" charset="0"/>
              </a:rPr>
              <a:t> health risks, </a:t>
            </a:r>
            <a:r>
              <a:rPr lang="en-US" sz="2400" kern="1200" dirty="0" smtClean="0">
                <a:solidFill>
                  <a:schemeClr val="tx1"/>
                </a:solidFill>
                <a:effectLst/>
                <a:latin typeface="Times New Roman" pitchFamily="18" charset="0"/>
                <a:ea typeface="+mn-ea"/>
                <a:cs typeface="Times New Roman" pitchFamily="18" charset="0"/>
              </a:rPr>
              <a:t>and makes juveniles lose their freedom.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B6993C7-7F5A-430F-921D-F77399FCDE4A}" type="slidenum">
              <a:rPr lang="en-US" smtClean="0"/>
              <a:pPr/>
              <a:t>7</a:t>
            </a:fld>
            <a:endParaRPr lang="en-US"/>
          </a:p>
        </p:txBody>
      </p:sp>
    </p:spTree>
    <p:extLst>
      <p:ext uri="{BB962C8B-B14F-4D97-AF65-F5344CB8AC3E}">
        <p14:creationId xmlns:p14="http://schemas.microsoft.com/office/powerpoint/2010/main" xmlns="" val="2133253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F7E1FC-5231-492B-BD6E-8265DE758F8F}"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3320692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7E1FC-5231-492B-BD6E-8265DE758F8F}"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3839347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7E1FC-5231-492B-BD6E-8265DE758F8F}"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1086867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7E1FC-5231-492B-BD6E-8265DE758F8F}"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1514630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F7E1FC-5231-492B-BD6E-8265DE758F8F}"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55347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F7E1FC-5231-492B-BD6E-8265DE758F8F}"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375176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F7E1FC-5231-492B-BD6E-8265DE758F8F}" type="datetimeFigureOut">
              <a:rPr lang="en-US" smtClean="0"/>
              <a:pPr/>
              <a:t>4/20/2021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3970676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F7E1FC-5231-492B-BD6E-8265DE758F8F}" type="datetimeFigureOut">
              <a:rPr lang="en-US" smtClean="0"/>
              <a:pPr/>
              <a:t>4/20/2021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2454623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F7E1FC-5231-492B-BD6E-8265DE758F8F}" type="datetimeFigureOut">
              <a:rPr lang="en-US" smtClean="0"/>
              <a:pPr/>
              <a:t>4/20/2021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65079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F7E1FC-5231-492B-BD6E-8265DE758F8F}"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1880903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F7E1FC-5231-492B-BD6E-8265DE758F8F}"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2198891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F7E1FC-5231-492B-BD6E-8265DE758F8F}" type="datetimeFigureOut">
              <a:rPr lang="en-US" smtClean="0"/>
              <a:pPr/>
              <a:t>4/20/2021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34313D-109E-493E-B804-E849B2FDDECF}" type="slidenum">
              <a:rPr lang="en-US" smtClean="0"/>
              <a:pPr/>
              <a:t>‹#›</a:t>
            </a:fld>
            <a:endParaRPr lang="en-US"/>
          </a:p>
        </p:txBody>
      </p:sp>
    </p:spTree>
    <p:extLst>
      <p:ext uri="{BB962C8B-B14F-4D97-AF65-F5344CB8AC3E}">
        <p14:creationId xmlns:p14="http://schemas.microsoft.com/office/powerpoint/2010/main" xmlns="" val="122861923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1"/>
            <a:ext cx="8458200" cy="1219199"/>
          </a:xfrm>
        </p:spPr>
        <p:txBody>
          <a:bodyPr>
            <a:noAutofit/>
          </a:bodyPr>
          <a:lstStyle/>
          <a:p>
            <a:r>
              <a:rPr lang="en-US" sz="6000" dirty="0" smtClean="0">
                <a:latin typeface="Times New Roman" pitchFamily="18" charset="0"/>
                <a:cs typeface="Times New Roman" pitchFamily="18" charset="0"/>
              </a:rPr>
              <a:t>Juvenile Delinquency</a:t>
            </a: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2895600"/>
            <a:ext cx="7924800" cy="27432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42346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1"/>
            <a:ext cx="8382000" cy="685799"/>
          </a:xfrm>
        </p:spPr>
        <p:txBody>
          <a:bodyPr>
            <a:normAutofit fontScale="90000"/>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066800"/>
            <a:ext cx="8458200" cy="54864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Juvenile delinquency involves illegal actions committed by juniors.</a:t>
            </a:r>
          </a:p>
          <a:p>
            <a:pPr marL="457200" indent="-457200" algn="l">
              <a:buFont typeface="Arial" pitchFamily="34" charset="0"/>
              <a:buChar char="•"/>
            </a:pPr>
            <a:r>
              <a:rPr lang="en-US" sz="2400" dirty="0" smtClean="0">
                <a:latin typeface="Times New Roman" pitchFamily="18" charset="0"/>
                <a:cs typeface="Times New Roman" pitchFamily="18" charset="0"/>
              </a:rPr>
              <a:t>It may include;</a:t>
            </a:r>
          </a:p>
          <a:p>
            <a:pPr marL="914400" lvl="1" indent="-457200" algn="l">
              <a:buFont typeface="Arial" pitchFamily="34" charset="0"/>
              <a:buChar char="•"/>
            </a:pPr>
            <a:r>
              <a:rPr lang="en-US" sz="2400" dirty="0" smtClean="0">
                <a:latin typeface="Times New Roman" pitchFamily="18" charset="0"/>
                <a:cs typeface="Times New Roman" pitchFamily="18" charset="0"/>
              </a:rPr>
              <a:t>Minor violations such as skipping school</a:t>
            </a:r>
          </a:p>
          <a:p>
            <a:pPr marL="914400" lvl="1" indent="-457200" algn="l">
              <a:buFont typeface="Arial" pitchFamily="34" charset="0"/>
              <a:buChar char="•"/>
            </a:pPr>
            <a:r>
              <a:rPr lang="en-US" sz="2400" dirty="0" smtClean="0">
                <a:latin typeface="Times New Roman" pitchFamily="18" charset="0"/>
                <a:cs typeface="Times New Roman" pitchFamily="18" charset="0"/>
              </a:rPr>
              <a:t>More risky crimes, such as violence and burglary (Delcea et al., 2019).</a:t>
            </a:r>
            <a:endParaRPr lang="en-US" sz="2400" dirty="0">
              <a:latin typeface="Times New Roman" pitchFamily="18" charset="0"/>
              <a:cs typeface="Times New Roman" pitchFamily="18" charset="0"/>
            </a:endParaRPr>
          </a:p>
        </p:txBody>
      </p:sp>
      <p:pic>
        <p:nvPicPr>
          <p:cNvPr id="4" name="Picture 3" descr="Juvenile Delinquent High Resolution Stock Photography and Images - Alamy"/>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038600" y="3657600"/>
            <a:ext cx="3276600" cy="2743200"/>
          </a:xfrm>
          <a:prstGeom prst="rect">
            <a:avLst/>
          </a:prstGeom>
          <a:noFill/>
          <a:ln>
            <a:noFill/>
          </a:ln>
        </p:spPr>
      </p:pic>
    </p:spTree>
    <p:extLst>
      <p:ext uri="{BB962C8B-B14F-4D97-AF65-F5344CB8AC3E}">
        <p14:creationId xmlns:p14="http://schemas.microsoft.com/office/powerpoint/2010/main" xmlns="" val="4211792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1"/>
            <a:ext cx="8382000" cy="838199"/>
          </a:xfrm>
        </p:spPr>
        <p:txBody>
          <a:bodyPr>
            <a:normAutofit/>
          </a:bodyPr>
          <a:lstStyle/>
          <a:p>
            <a:r>
              <a:rPr lang="en-US" sz="4000" dirty="0" smtClean="0">
                <a:latin typeface="Times New Roman" pitchFamily="18" charset="0"/>
                <a:cs typeface="Times New Roman" pitchFamily="18" charset="0"/>
              </a:rPr>
              <a:t>Contributing Factors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219200"/>
            <a:ext cx="8229600" cy="5257800"/>
          </a:xfrm>
        </p:spPr>
        <p:txBody>
          <a:bodyPr>
            <a:normAutofit/>
          </a:bodyPr>
          <a:lstStyle/>
          <a:p>
            <a:pPr marL="342900" indent="-342900" algn="l">
              <a:buFont typeface="Arial" pitchFamily="34" charset="0"/>
              <a:buChar char="•"/>
            </a:pPr>
            <a:r>
              <a:rPr lang="en-US" sz="2400" dirty="0" smtClean="0">
                <a:latin typeface="Times New Roman" pitchFamily="18" charset="0"/>
                <a:cs typeface="Times New Roman" pitchFamily="18" charset="0"/>
              </a:rPr>
              <a:t>Domestic violence</a:t>
            </a:r>
          </a:p>
          <a:p>
            <a:pPr marL="342900" indent="-342900" algn="l">
              <a:buFont typeface="Arial" pitchFamily="34" charset="0"/>
              <a:buChar char="•"/>
            </a:pPr>
            <a:r>
              <a:rPr lang="en-US" sz="2400" dirty="0" smtClean="0">
                <a:latin typeface="Times New Roman" pitchFamily="18" charset="0"/>
                <a:cs typeface="Times New Roman" pitchFamily="18" charset="0"/>
              </a:rPr>
              <a:t>Substance abuse</a:t>
            </a:r>
          </a:p>
          <a:p>
            <a:pPr marL="342900" indent="-342900" algn="l">
              <a:buFont typeface="Arial" pitchFamily="34" charset="0"/>
              <a:buChar char="•"/>
            </a:pPr>
            <a:r>
              <a:rPr lang="en-US" sz="2400" dirty="0" smtClean="0">
                <a:latin typeface="Times New Roman" pitchFamily="18" charset="0"/>
                <a:cs typeface="Times New Roman" pitchFamily="18" charset="0"/>
              </a:rPr>
              <a:t>Poor socioeconomic status</a:t>
            </a:r>
          </a:p>
          <a:p>
            <a:pPr marL="342900" indent="-342900" algn="l">
              <a:buFont typeface="Arial" pitchFamily="34" charset="0"/>
              <a:buChar char="•"/>
            </a:pPr>
            <a:r>
              <a:rPr lang="en-US" sz="2400" dirty="0" smtClean="0">
                <a:latin typeface="Times New Roman" pitchFamily="18" charset="0"/>
                <a:cs typeface="Times New Roman" pitchFamily="18" charset="0"/>
              </a:rPr>
              <a:t>Peer pressure (Anjaswarni et al., 2019).</a:t>
            </a:r>
            <a:endParaRPr lang="en-US" sz="2400" dirty="0">
              <a:latin typeface="Times New Roman" pitchFamily="18" charset="0"/>
              <a:cs typeface="Times New Roman" pitchFamily="18" charset="0"/>
            </a:endParaRPr>
          </a:p>
        </p:txBody>
      </p:sp>
      <p:pic>
        <p:nvPicPr>
          <p:cNvPr id="4" name="Picture 3" descr="Juvenile Delinquency: Definition, Theories and Facts [2019] | H&amp;P"/>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3505200"/>
            <a:ext cx="3733800" cy="2971800"/>
          </a:xfrm>
          <a:prstGeom prst="rect">
            <a:avLst/>
          </a:prstGeom>
          <a:noFill/>
          <a:ln>
            <a:noFill/>
          </a:ln>
        </p:spPr>
      </p:pic>
    </p:spTree>
    <p:extLst>
      <p:ext uri="{BB962C8B-B14F-4D97-AF65-F5344CB8AC3E}">
        <p14:creationId xmlns:p14="http://schemas.microsoft.com/office/powerpoint/2010/main" xmlns="" val="860931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normAutofit/>
          </a:bodyPr>
          <a:lstStyle/>
          <a:p>
            <a:r>
              <a:rPr lang="en-US" sz="4000" dirty="0" smtClean="0">
                <a:latin typeface="Times New Roman" pitchFamily="18" charset="0"/>
                <a:cs typeface="Times New Roman" pitchFamily="18" charset="0"/>
              </a:rPr>
              <a:t>Effects of Juvenile Delinquency</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066800"/>
            <a:ext cx="8534400" cy="55626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Fuels criminal activities</a:t>
            </a:r>
          </a:p>
          <a:p>
            <a:pPr marL="457200" indent="-457200" algn="l">
              <a:buFont typeface="Arial" pitchFamily="34" charset="0"/>
              <a:buChar char="•"/>
            </a:pPr>
            <a:r>
              <a:rPr lang="en-US" sz="2400" dirty="0" smtClean="0">
                <a:latin typeface="Times New Roman" pitchFamily="18" charset="0"/>
                <a:cs typeface="Times New Roman" pitchFamily="18" charset="0"/>
              </a:rPr>
              <a:t>Creates family instability</a:t>
            </a:r>
          </a:p>
          <a:p>
            <a:pPr marL="457200" indent="-457200" algn="l">
              <a:buFont typeface="Arial" pitchFamily="34" charset="0"/>
              <a:buChar char="•"/>
            </a:pPr>
            <a:r>
              <a:rPr lang="en-US" sz="2400" dirty="0" smtClean="0">
                <a:latin typeface="Times New Roman" pitchFamily="18" charset="0"/>
                <a:cs typeface="Times New Roman" pitchFamily="18" charset="0"/>
              </a:rPr>
              <a:t>Increases health risk</a:t>
            </a:r>
          </a:p>
          <a:p>
            <a:pPr marL="457200" indent="-457200" algn="l">
              <a:buFont typeface="Arial" pitchFamily="34" charset="0"/>
              <a:buChar char="•"/>
            </a:pPr>
            <a:r>
              <a:rPr lang="en-US" sz="2400" dirty="0" smtClean="0">
                <a:latin typeface="Times New Roman" pitchFamily="18" charset="0"/>
                <a:cs typeface="Times New Roman" pitchFamily="18" charset="0"/>
              </a:rPr>
              <a:t>Juveniles lose their freedom (Sharkey et al., 2017).</a:t>
            </a:r>
            <a:endParaRPr lang="en-US" sz="2400" dirty="0">
              <a:latin typeface="Times New Roman" pitchFamily="18" charset="0"/>
              <a:cs typeface="Times New Roman" pitchFamily="18" charset="0"/>
            </a:endParaRPr>
          </a:p>
        </p:txBody>
      </p:sp>
      <p:pic>
        <p:nvPicPr>
          <p:cNvPr id="4" name="Picture 3" descr="These are the top 20 car theft capitals of the U.S. | WHNT.com"/>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24261" y="3657600"/>
            <a:ext cx="3690939" cy="2667000"/>
          </a:xfrm>
          <a:prstGeom prst="rect">
            <a:avLst/>
          </a:prstGeom>
          <a:noFill/>
          <a:ln>
            <a:noFill/>
          </a:ln>
        </p:spPr>
      </p:pic>
    </p:spTree>
    <p:extLst>
      <p:ext uri="{BB962C8B-B14F-4D97-AF65-F5344CB8AC3E}">
        <p14:creationId xmlns:p14="http://schemas.microsoft.com/office/powerpoint/2010/main" xmlns="" val="421207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1"/>
            <a:ext cx="8305800" cy="685799"/>
          </a:xfrm>
        </p:spPr>
        <p:txBody>
          <a:bodyPr>
            <a:normAutofit fontScale="90000"/>
          </a:bodyPr>
          <a:lstStyle/>
          <a:p>
            <a:r>
              <a:rPr lang="en-US" dirty="0" smtClean="0">
                <a:latin typeface="Times New Roman" pitchFamily="18" charset="0"/>
                <a:cs typeface="Times New Roman" pitchFamily="18" charset="0"/>
              </a:rPr>
              <a:t>Prevention Interventions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066800"/>
            <a:ext cx="7924800" cy="54864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Rehabilitation of previously convicted juveniles</a:t>
            </a:r>
          </a:p>
          <a:p>
            <a:pPr marL="457200" indent="-457200" algn="l">
              <a:buFont typeface="Arial" pitchFamily="34" charset="0"/>
              <a:buChar char="•"/>
            </a:pPr>
            <a:r>
              <a:rPr lang="en-US" sz="2400" dirty="0" smtClean="0">
                <a:latin typeface="Times New Roman" pitchFamily="18" charset="0"/>
                <a:cs typeface="Times New Roman" pitchFamily="18" charset="0"/>
              </a:rPr>
              <a:t>School counseling</a:t>
            </a:r>
          </a:p>
          <a:p>
            <a:pPr marL="457200" indent="-457200" algn="l">
              <a:buFont typeface="Arial" pitchFamily="34" charset="0"/>
              <a:buChar char="•"/>
            </a:pPr>
            <a:r>
              <a:rPr lang="en-US" sz="2400" dirty="0" smtClean="0">
                <a:latin typeface="Times New Roman" pitchFamily="18" charset="0"/>
                <a:cs typeface="Times New Roman" pitchFamily="18" charset="0"/>
              </a:rPr>
              <a:t>Effective policing</a:t>
            </a:r>
          </a:p>
          <a:p>
            <a:pPr marL="457200" indent="-457200" algn="l">
              <a:buFont typeface="Arial" pitchFamily="34" charset="0"/>
              <a:buChar char="•"/>
            </a:pPr>
            <a:r>
              <a:rPr lang="en-US" sz="2400" dirty="0" smtClean="0">
                <a:latin typeface="Times New Roman" pitchFamily="18" charset="0"/>
                <a:cs typeface="Times New Roman" pitchFamily="18" charset="0"/>
              </a:rPr>
              <a:t>Parents should monitor their children closely (Crowl, 2017).</a:t>
            </a:r>
            <a:endParaRPr lang="en-US" sz="2400" dirty="0">
              <a:latin typeface="Times New Roman" pitchFamily="18" charset="0"/>
              <a:cs typeface="Times New Roman" pitchFamily="18" charset="0"/>
            </a:endParaRPr>
          </a:p>
        </p:txBody>
      </p:sp>
      <p:pic>
        <p:nvPicPr>
          <p:cNvPr id="4" name="Picture 3" descr="Rehabilitation of juveniles - iPleaders"/>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99210" y="3657600"/>
            <a:ext cx="3034990" cy="2286000"/>
          </a:xfrm>
          <a:prstGeom prst="rect">
            <a:avLst/>
          </a:prstGeom>
          <a:noFill/>
          <a:ln>
            <a:noFill/>
          </a:ln>
        </p:spPr>
      </p:pic>
    </p:spTree>
    <p:extLst>
      <p:ext uri="{BB962C8B-B14F-4D97-AF65-F5344CB8AC3E}">
        <p14:creationId xmlns:p14="http://schemas.microsoft.com/office/powerpoint/2010/main" xmlns="" val="3656320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1"/>
            <a:ext cx="8991600" cy="1066799"/>
          </a:xfrm>
        </p:spPr>
        <p:txBody>
          <a:bodyPr>
            <a:normAutofit fontScale="90000"/>
          </a:bodyPr>
          <a:lstStyle/>
          <a:p>
            <a:pPr lvl="0"/>
            <a:r>
              <a:rPr lang="en-US" dirty="0">
                <a:latin typeface="Times New Roman" pitchFamily="18" charset="0"/>
                <a:cs typeface="Times New Roman" pitchFamily="18" charset="0"/>
              </a:rPr>
              <a:t>Provisions of Juvenile Act 2015</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229600" cy="53340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Inclusion of new definitions like heinous crimes</a:t>
            </a:r>
          </a:p>
          <a:p>
            <a:pPr marL="457200" indent="-457200" algn="l">
              <a:buFont typeface="Arial" pitchFamily="34" charset="0"/>
              <a:buChar char="•"/>
            </a:pPr>
            <a:r>
              <a:rPr lang="en-US" sz="2400" dirty="0" smtClean="0">
                <a:latin typeface="Times New Roman" pitchFamily="18" charset="0"/>
                <a:cs typeface="Times New Roman" pitchFamily="18" charset="0"/>
              </a:rPr>
              <a:t>Change the word juvenile to child</a:t>
            </a:r>
          </a:p>
          <a:p>
            <a:pPr marL="457200" indent="-457200" algn="l">
              <a:buFont typeface="Arial" pitchFamily="34" charset="0"/>
              <a:buChar char="•"/>
            </a:pPr>
            <a:r>
              <a:rPr lang="en-US" sz="2400" dirty="0" smtClean="0">
                <a:latin typeface="Times New Roman" pitchFamily="18" charset="0"/>
                <a:cs typeface="Times New Roman" pitchFamily="18" charset="0"/>
              </a:rPr>
              <a:t>Establish Juvenile Justice Boards</a:t>
            </a:r>
          </a:p>
          <a:p>
            <a:pPr marL="457200" indent="-457200" algn="l">
              <a:buFont typeface="Arial" pitchFamily="34" charset="0"/>
              <a:buChar char="•"/>
            </a:pPr>
            <a:r>
              <a:rPr lang="en-US" sz="2400" dirty="0" smtClean="0">
                <a:latin typeface="Times New Roman" pitchFamily="18" charset="0"/>
                <a:cs typeface="Times New Roman" pitchFamily="18" charset="0"/>
              </a:rPr>
              <a:t>Inclusion of new offences perpetrated against children (Agarwal, 2018).  </a:t>
            </a:r>
            <a:endParaRPr lang="en-US" sz="2400" dirty="0">
              <a:latin typeface="Times New Roman" pitchFamily="18" charset="0"/>
              <a:cs typeface="Times New Roman" pitchFamily="18" charset="0"/>
            </a:endParaRPr>
          </a:p>
        </p:txBody>
      </p:sp>
      <p:pic>
        <p:nvPicPr>
          <p:cNvPr id="4" name="Picture 3" descr="Juvenile Justice Act 2015 2.00 Apk Download -  com.rachittechnology.JuvenileJusticeAct2000 APK free"/>
          <p:cNvPicPr/>
          <p:nvPr/>
        </p:nvPicPr>
        <p:blipFill>
          <a:blip r:embed="rId3">
            <a:extLst>
              <a:ext uri="{28A0092B-C50C-407E-A947-70E740481C1C}">
                <a14:useLocalDpi xmlns:a14="http://schemas.microsoft.com/office/drawing/2010/main" xmlns="" val="0"/>
              </a:ext>
            </a:extLst>
          </a:blip>
          <a:srcRect/>
          <a:stretch>
            <a:fillRect/>
          </a:stretch>
        </p:blipFill>
        <p:spPr bwMode="auto">
          <a:xfrm>
            <a:off x="3657600" y="3505200"/>
            <a:ext cx="3048000" cy="2743199"/>
          </a:xfrm>
          <a:prstGeom prst="rect">
            <a:avLst/>
          </a:prstGeom>
          <a:noFill/>
          <a:ln>
            <a:noFill/>
          </a:ln>
        </p:spPr>
      </p:pic>
    </p:spTree>
    <p:extLst>
      <p:ext uri="{BB962C8B-B14F-4D97-AF65-F5344CB8AC3E}">
        <p14:creationId xmlns:p14="http://schemas.microsoft.com/office/powerpoint/2010/main" xmlns="" val="189936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200"/>
          </a:xfrm>
        </p:spPr>
        <p:txBody>
          <a:bodyPr>
            <a:normAutofit/>
          </a:bodyPr>
          <a:lstStyle/>
          <a:p>
            <a:r>
              <a:rPr lang="en-US" sz="4000" dirty="0" smtClean="0">
                <a:latin typeface="Times New Roman" pitchFamily="18" charset="0"/>
                <a:cs typeface="Times New Roman" pitchFamily="18" charset="0"/>
              </a:rPr>
              <a:t>Conclusion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219200"/>
            <a:ext cx="8077200" cy="5257800"/>
          </a:xfrm>
        </p:spPr>
        <p:txBody>
          <a:bodyPr>
            <a:normAutofit/>
          </a:bodyPr>
          <a:lstStyle/>
          <a:p>
            <a:pPr marL="342900" indent="-342900" algn="l">
              <a:buFont typeface="Arial" pitchFamily="34" charset="0"/>
              <a:buChar char="•"/>
            </a:pPr>
            <a:r>
              <a:rPr lang="en-US" sz="2400" dirty="0" smtClean="0">
                <a:latin typeface="Times New Roman" pitchFamily="18" charset="0"/>
                <a:cs typeface="Times New Roman" pitchFamily="18" charset="0"/>
              </a:rPr>
              <a:t>Juvenile delinquency refers to all illegal actions committed by minors.</a:t>
            </a:r>
          </a:p>
          <a:p>
            <a:pPr marL="342900" indent="-342900" algn="l">
              <a:buFont typeface="Arial" pitchFamily="34" charset="0"/>
              <a:buChar char="•"/>
            </a:pPr>
            <a:r>
              <a:rPr lang="en-US" sz="2400" dirty="0" smtClean="0">
                <a:latin typeface="Times New Roman" pitchFamily="18" charset="0"/>
                <a:cs typeface="Times New Roman" pitchFamily="18" charset="0"/>
              </a:rPr>
              <a:t>Causes include domestic violence and substance abuse</a:t>
            </a:r>
          </a:p>
          <a:p>
            <a:pPr marL="342900" indent="-342900" algn="l">
              <a:buFont typeface="Arial" pitchFamily="34" charset="0"/>
              <a:buChar char="•"/>
            </a:pPr>
            <a:r>
              <a:rPr lang="en-US" sz="2400" dirty="0" smtClean="0">
                <a:latin typeface="Times New Roman" pitchFamily="18" charset="0"/>
                <a:cs typeface="Times New Roman" pitchFamily="18" charset="0"/>
              </a:rPr>
              <a:t>Solutions include rehabilitation of previously convicted juveniles and effective policing. </a:t>
            </a:r>
            <a:endParaRPr lang="en-US" sz="2400" dirty="0">
              <a:latin typeface="Times New Roman" pitchFamily="18" charset="0"/>
              <a:cs typeface="Times New Roman" pitchFamily="18" charset="0"/>
            </a:endParaRPr>
          </a:p>
        </p:txBody>
      </p:sp>
      <p:pic>
        <p:nvPicPr>
          <p:cNvPr id="4" name="Picture 3" descr="Discover Juvenile Delinquency Books"/>
          <p:cNvPicPr/>
          <p:nvPr/>
        </p:nvPicPr>
        <p:blipFill>
          <a:blip r:embed="rId3">
            <a:extLst>
              <a:ext uri="{28A0092B-C50C-407E-A947-70E740481C1C}">
                <a14:useLocalDpi xmlns:a14="http://schemas.microsoft.com/office/drawing/2010/main" xmlns="" val="0"/>
              </a:ext>
            </a:extLst>
          </a:blip>
          <a:srcRect/>
          <a:stretch>
            <a:fillRect/>
          </a:stretch>
        </p:blipFill>
        <p:spPr bwMode="auto">
          <a:xfrm>
            <a:off x="3973898" y="4191000"/>
            <a:ext cx="3341302" cy="2057400"/>
          </a:xfrm>
          <a:prstGeom prst="rect">
            <a:avLst/>
          </a:prstGeom>
          <a:noFill/>
          <a:ln>
            <a:noFill/>
          </a:ln>
        </p:spPr>
      </p:pic>
    </p:spTree>
    <p:extLst>
      <p:ext uri="{BB962C8B-B14F-4D97-AF65-F5344CB8AC3E}">
        <p14:creationId xmlns:p14="http://schemas.microsoft.com/office/powerpoint/2010/main" xmlns="" val="3730216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1"/>
            <a:ext cx="8686800" cy="6095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838200"/>
            <a:ext cx="8991600" cy="6019800"/>
          </a:xfrm>
        </p:spPr>
        <p:txBody>
          <a:bodyPr>
            <a:normAutofit fontScale="62500" lnSpcReduction="20000"/>
          </a:bodyPr>
          <a:lstStyle/>
          <a:p>
            <a:pPr algn="l"/>
            <a:r>
              <a:rPr lang="en-US" sz="3800" dirty="0">
                <a:latin typeface="Times New Roman" pitchFamily="18" charset="0"/>
                <a:cs typeface="Times New Roman" pitchFamily="18" charset="0"/>
              </a:rPr>
              <a:t>Agarwal, D. (2018). Juvenile delinquency in India—Latest trends and entailing amendments in Juvenile Justice Act. </a:t>
            </a:r>
            <a:r>
              <a:rPr lang="en-US" sz="3800" i="1" dirty="0">
                <a:latin typeface="Times New Roman" pitchFamily="18" charset="0"/>
                <a:cs typeface="Times New Roman" pitchFamily="18" charset="0"/>
              </a:rPr>
              <a:t>People: International Journal of Social Sciences</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3</a:t>
            </a:r>
            <a:r>
              <a:rPr lang="en-US" sz="3800" dirty="0">
                <a:latin typeface="Times New Roman" pitchFamily="18" charset="0"/>
                <a:cs typeface="Times New Roman" pitchFamily="18" charset="0"/>
              </a:rPr>
              <a:t>(3), 1365-1383.</a:t>
            </a:r>
          </a:p>
          <a:p>
            <a:pPr algn="l"/>
            <a:r>
              <a:rPr lang="en-US" sz="3800" dirty="0">
                <a:latin typeface="Times New Roman" pitchFamily="18" charset="0"/>
                <a:cs typeface="Times New Roman" pitchFamily="18" charset="0"/>
              </a:rPr>
              <a:t>Anjaswarni, T., </a:t>
            </a:r>
            <a:r>
              <a:rPr lang="en-US" sz="3800" dirty="0" err="1">
                <a:latin typeface="Times New Roman" pitchFamily="18" charset="0"/>
                <a:cs typeface="Times New Roman" pitchFamily="18" charset="0"/>
              </a:rPr>
              <a:t>Nursalam</a:t>
            </a:r>
            <a:r>
              <a:rPr lang="en-US" sz="3800" dirty="0">
                <a:latin typeface="Times New Roman" pitchFamily="18" charset="0"/>
                <a:cs typeface="Times New Roman" pitchFamily="18" charset="0"/>
              </a:rPr>
              <a:t>, N., </a:t>
            </a:r>
            <a:r>
              <a:rPr lang="en-US" sz="3800" dirty="0" err="1">
                <a:latin typeface="Times New Roman" pitchFamily="18" charset="0"/>
                <a:cs typeface="Times New Roman" pitchFamily="18" charset="0"/>
              </a:rPr>
              <a:t>Widati</a:t>
            </a:r>
            <a:r>
              <a:rPr lang="en-US" sz="3800" dirty="0">
                <a:latin typeface="Times New Roman" pitchFamily="18" charset="0"/>
                <a:cs typeface="Times New Roman" pitchFamily="18" charset="0"/>
              </a:rPr>
              <a:t>, S., &amp; Yusuf, A. (2019). Analysis of the Risk Factors Related to the Occurrence of Juvenile Delinquency Behavior. </a:t>
            </a:r>
            <a:r>
              <a:rPr lang="en-US" sz="3800" i="1" dirty="0" err="1">
                <a:latin typeface="Times New Roman" pitchFamily="18" charset="0"/>
                <a:cs typeface="Times New Roman" pitchFamily="18" charset="0"/>
              </a:rPr>
              <a:t>Jurnal</a:t>
            </a:r>
            <a:r>
              <a:rPr lang="en-US" sz="3800" i="1" dirty="0">
                <a:latin typeface="Times New Roman" pitchFamily="18" charset="0"/>
                <a:cs typeface="Times New Roman" pitchFamily="18" charset="0"/>
              </a:rPr>
              <a:t> </a:t>
            </a:r>
            <a:r>
              <a:rPr lang="en-US" sz="3800" i="1" dirty="0" err="1">
                <a:latin typeface="Times New Roman" pitchFamily="18" charset="0"/>
                <a:cs typeface="Times New Roman" pitchFamily="18" charset="0"/>
              </a:rPr>
              <a:t>Ners</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14</a:t>
            </a:r>
            <a:r>
              <a:rPr lang="en-US" sz="3800" dirty="0">
                <a:latin typeface="Times New Roman" pitchFamily="18" charset="0"/>
                <a:cs typeface="Times New Roman" pitchFamily="18" charset="0"/>
              </a:rPr>
              <a:t>(2).</a:t>
            </a:r>
          </a:p>
          <a:p>
            <a:pPr algn="l"/>
            <a:r>
              <a:rPr lang="en-US" sz="3800" dirty="0">
                <a:latin typeface="Times New Roman" pitchFamily="18" charset="0"/>
                <a:cs typeface="Times New Roman" pitchFamily="18" charset="0"/>
              </a:rPr>
              <a:t>Babar, A. V. (2018). The law for juvenile injustice: Critical analysis of the Juvenile Justice (Care and Protection) Act, 2015. </a:t>
            </a:r>
            <a:r>
              <a:rPr lang="en-US" sz="3800" i="1" dirty="0">
                <a:latin typeface="Times New Roman" pitchFamily="18" charset="0"/>
                <a:cs typeface="Times New Roman" pitchFamily="18" charset="0"/>
              </a:rPr>
              <a:t>Journal of Legal Studies and Research</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4</a:t>
            </a:r>
            <a:r>
              <a:rPr lang="en-US" sz="3800" dirty="0">
                <a:latin typeface="Times New Roman" pitchFamily="18" charset="0"/>
                <a:cs typeface="Times New Roman" pitchFamily="18" charset="0"/>
              </a:rPr>
              <a:t>(2).</a:t>
            </a:r>
          </a:p>
          <a:p>
            <a:pPr algn="l"/>
            <a:r>
              <a:rPr lang="en-US" sz="3800" dirty="0">
                <a:latin typeface="Times New Roman" pitchFamily="18" charset="0"/>
                <a:cs typeface="Times New Roman" pitchFamily="18" charset="0"/>
              </a:rPr>
              <a:t>Crowl, J. N. (2017). The effect of community policing on fear and crime reduction, police legitimacy and job satisfaction: an empirical review of the evidence. </a:t>
            </a:r>
            <a:r>
              <a:rPr lang="en-US" sz="3800" i="1" dirty="0">
                <a:latin typeface="Times New Roman" pitchFamily="18" charset="0"/>
                <a:cs typeface="Times New Roman" pitchFamily="18" charset="0"/>
              </a:rPr>
              <a:t>Police Practice and Research</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18</a:t>
            </a:r>
            <a:r>
              <a:rPr lang="en-US" sz="3800" dirty="0">
                <a:latin typeface="Times New Roman" pitchFamily="18" charset="0"/>
                <a:cs typeface="Times New Roman" pitchFamily="18" charset="0"/>
              </a:rPr>
              <a:t>(5), 449-462.</a:t>
            </a:r>
          </a:p>
          <a:p>
            <a:pPr algn="l"/>
            <a:r>
              <a:rPr lang="en-US" sz="3800" dirty="0">
                <a:latin typeface="Times New Roman" pitchFamily="18" charset="0"/>
                <a:cs typeface="Times New Roman" pitchFamily="18" charset="0"/>
              </a:rPr>
              <a:t>Delcea, C., Fabian, A. M., </a:t>
            </a:r>
            <a:r>
              <a:rPr lang="en-US" sz="3800" dirty="0" err="1">
                <a:latin typeface="Times New Roman" pitchFamily="18" charset="0"/>
                <a:cs typeface="Times New Roman" pitchFamily="18" charset="0"/>
              </a:rPr>
              <a:t>Radu</a:t>
            </a:r>
            <a:r>
              <a:rPr lang="en-US" sz="3800" dirty="0">
                <a:latin typeface="Times New Roman" pitchFamily="18" charset="0"/>
                <a:cs typeface="Times New Roman" pitchFamily="18" charset="0"/>
              </a:rPr>
              <a:t>, C. C., &amp; </a:t>
            </a:r>
            <a:r>
              <a:rPr lang="en-US" sz="3800" dirty="0" err="1">
                <a:latin typeface="Times New Roman" pitchFamily="18" charset="0"/>
                <a:cs typeface="Times New Roman" pitchFamily="18" charset="0"/>
              </a:rPr>
              <a:t>Dumbravă</a:t>
            </a:r>
            <a:r>
              <a:rPr lang="en-US" sz="3800" dirty="0">
                <a:latin typeface="Times New Roman" pitchFamily="18" charset="0"/>
                <a:cs typeface="Times New Roman" pitchFamily="18" charset="0"/>
              </a:rPr>
              <a:t>, D. P. (2019). Juvenile delinquency within the forensic context. </a:t>
            </a:r>
            <a:r>
              <a:rPr lang="en-US" sz="3800" i="1" dirty="0">
                <a:latin typeface="Times New Roman" pitchFamily="18" charset="0"/>
                <a:cs typeface="Times New Roman" pitchFamily="18" charset="0"/>
              </a:rPr>
              <a:t>Rom J Leg Med27 (4)</a:t>
            </a:r>
            <a:r>
              <a:rPr lang="en-US" sz="3800" dirty="0">
                <a:latin typeface="Times New Roman" pitchFamily="18" charset="0"/>
                <a:cs typeface="Times New Roman" pitchFamily="18" charset="0"/>
              </a:rPr>
              <a:t>, 366-372.</a:t>
            </a:r>
          </a:p>
          <a:p>
            <a:pPr algn="l"/>
            <a:r>
              <a:rPr lang="en-US" sz="3800" dirty="0">
                <a:latin typeface="Times New Roman" pitchFamily="18" charset="0"/>
                <a:cs typeface="Times New Roman" pitchFamily="18" charset="0"/>
              </a:rPr>
              <a:t>Newbury, J., </a:t>
            </a:r>
            <a:r>
              <a:rPr lang="en-US" sz="3800" dirty="0" err="1">
                <a:latin typeface="Times New Roman" pitchFamily="18" charset="0"/>
                <a:cs typeface="Times New Roman" pitchFamily="18" charset="0"/>
              </a:rPr>
              <a:t>Arseneault</a:t>
            </a:r>
            <a:r>
              <a:rPr lang="en-US" sz="3800" dirty="0">
                <a:latin typeface="Times New Roman" pitchFamily="18" charset="0"/>
                <a:cs typeface="Times New Roman" pitchFamily="18" charset="0"/>
              </a:rPr>
              <a:t>, L., </a:t>
            </a:r>
            <a:r>
              <a:rPr lang="en-US" sz="3800" dirty="0" err="1">
                <a:latin typeface="Times New Roman" pitchFamily="18" charset="0"/>
                <a:cs typeface="Times New Roman" pitchFamily="18" charset="0"/>
              </a:rPr>
              <a:t>Caspi</a:t>
            </a:r>
            <a:r>
              <a:rPr lang="en-US" sz="3800" dirty="0">
                <a:latin typeface="Times New Roman" pitchFamily="18" charset="0"/>
                <a:cs typeface="Times New Roman" pitchFamily="18" charset="0"/>
              </a:rPr>
              <a:t>, A., Moffitt, T. E., </a:t>
            </a:r>
            <a:r>
              <a:rPr lang="en-US" sz="3800" dirty="0" err="1">
                <a:latin typeface="Times New Roman" pitchFamily="18" charset="0"/>
                <a:cs typeface="Times New Roman" pitchFamily="18" charset="0"/>
              </a:rPr>
              <a:t>Odgers</a:t>
            </a:r>
            <a:r>
              <a:rPr lang="en-US" sz="3800" dirty="0">
                <a:latin typeface="Times New Roman" pitchFamily="18" charset="0"/>
                <a:cs typeface="Times New Roman" pitchFamily="18" charset="0"/>
              </a:rPr>
              <a:t>, C. L., &amp; Fisher, H. L. (2018). Cumulative effects of neighborhood social adversity and personal crime victimization on adolescent psychotic experiences. </a:t>
            </a:r>
            <a:r>
              <a:rPr lang="en-US" sz="3800" i="1" dirty="0">
                <a:latin typeface="Times New Roman" pitchFamily="18" charset="0"/>
                <a:cs typeface="Times New Roman" pitchFamily="18" charset="0"/>
              </a:rPr>
              <a:t>Schizophrenia bulletin</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44</a:t>
            </a:r>
            <a:r>
              <a:rPr lang="en-US" sz="3800" dirty="0">
                <a:latin typeface="Times New Roman" pitchFamily="18" charset="0"/>
                <a:cs typeface="Times New Roman" pitchFamily="18" charset="0"/>
              </a:rPr>
              <a:t>(2), 348-358.</a:t>
            </a:r>
          </a:p>
          <a:p>
            <a:endParaRPr lang="en-US" dirty="0"/>
          </a:p>
        </p:txBody>
      </p:sp>
    </p:spTree>
    <p:extLst>
      <p:ext uri="{BB962C8B-B14F-4D97-AF65-F5344CB8AC3E}">
        <p14:creationId xmlns:p14="http://schemas.microsoft.com/office/powerpoint/2010/main" xmlns="" val="4278079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1"/>
            <a:ext cx="8534400" cy="7619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1066800"/>
            <a:ext cx="8763000" cy="5638800"/>
          </a:xfrm>
        </p:spPr>
        <p:txBody>
          <a:bodyPr>
            <a:normAutofit fontScale="70000" lnSpcReduction="20000"/>
          </a:bodyPr>
          <a:lstStyle/>
          <a:p>
            <a:pPr algn="l"/>
            <a:r>
              <a:rPr lang="en-US" sz="3400" dirty="0">
                <a:latin typeface="Times New Roman" pitchFamily="18" charset="0"/>
                <a:cs typeface="Times New Roman" pitchFamily="18" charset="0"/>
              </a:rPr>
              <a:t>Schepers, D. (2017). Causes of the causes of juvenile delinquency: Social disadvantages in the context of Situational Action Theory. </a:t>
            </a:r>
            <a:r>
              <a:rPr lang="en-US" sz="3400" i="1" dirty="0">
                <a:latin typeface="Times New Roman" pitchFamily="18" charset="0"/>
                <a:cs typeface="Times New Roman" pitchFamily="18" charset="0"/>
              </a:rPr>
              <a:t>European journal of criminology</a:t>
            </a:r>
            <a:r>
              <a:rPr lang="en-US" sz="3400" dirty="0">
                <a:latin typeface="Times New Roman" pitchFamily="18" charset="0"/>
                <a:cs typeface="Times New Roman" pitchFamily="18" charset="0"/>
              </a:rPr>
              <a:t>, </a:t>
            </a:r>
            <a:r>
              <a:rPr lang="en-US" sz="3400" i="1" dirty="0">
                <a:latin typeface="Times New Roman" pitchFamily="18" charset="0"/>
                <a:cs typeface="Times New Roman" pitchFamily="18" charset="0"/>
              </a:rPr>
              <a:t>14</a:t>
            </a:r>
            <a:r>
              <a:rPr lang="en-US" sz="3400" dirty="0">
                <a:latin typeface="Times New Roman" pitchFamily="18" charset="0"/>
                <a:cs typeface="Times New Roman" pitchFamily="18" charset="0"/>
              </a:rPr>
              <a:t>(2), 143-159.</a:t>
            </a:r>
          </a:p>
          <a:p>
            <a:pPr algn="l"/>
            <a:r>
              <a:rPr lang="en-US" sz="3400" dirty="0">
                <a:latin typeface="Times New Roman" pitchFamily="18" charset="0"/>
                <a:cs typeface="Times New Roman" pitchFamily="18" charset="0"/>
              </a:rPr>
              <a:t>Sharkey, P., </a:t>
            </a:r>
            <a:r>
              <a:rPr lang="en-US" sz="3400" dirty="0" err="1">
                <a:latin typeface="Times New Roman" pitchFamily="18" charset="0"/>
                <a:cs typeface="Times New Roman" pitchFamily="18" charset="0"/>
              </a:rPr>
              <a:t>Torrats</a:t>
            </a:r>
            <a:r>
              <a:rPr lang="en-US" sz="3400" dirty="0">
                <a:latin typeface="Times New Roman" pitchFamily="18" charset="0"/>
                <a:cs typeface="Times New Roman" pitchFamily="18" charset="0"/>
              </a:rPr>
              <a:t>-Espinosa, G., &amp; </a:t>
            </a:r>
            <a:r>
              <a:rPr lang="en-US" sz="3400" dirty="0" err="1">
                <a:latin typeface="Times New Roman" pitchFamily="18" charset="0"/>
                <a:cs typeface="Times New Roman" pitchFamily="18" charset="0"/>
              </a:rPr>
              <a:t>Takyar</a:t>
            </a:r>
            <a:r>
              <a:rPr lang="en-US" sz="3400" dirty="0">
                <a:latin typeface="Times New Roman" pitchFamily="18" charset="0"/>
                <a:cs typeface="Times New Roman" pitchFamily="18" charset="0"/>
              </a:rPr>
              <a:t>, D. (2017). Community and the crime decline: The causal effect of local nonprofits on violent crime. </a:t>
            </a:r>
            <a:r>
              <a:rPr lang="en-US" sz="3400" i="1" dirty="0">
                <a:latin typeface="Times New Roman" pitchFamily="18" charset="0"/>
                <a:cs typeface="Times New Roman" pitchFamily="18" charset="0"/>
              </a:rPr>
              <a:t>American Sociological Review</a:t>
            </a:r>
            <a:r>
              <a:rPr lang="en-US" sz="3400" dirty="0">
                <a:latin typeface="Times New Roman" pitchFamily="18" charset="0"/>
                <a:cs typeface="Times New Roman" pitchFamily="18" charset="0"/>
              </a:rPr>
              <a:t>, </a:t>
            </a:r>
            <a:r>
              <a:rPr lang="en-US" sz="3400" i="1" dirty="0">
                <a:latin typeface="Times New Roman" pitchFamily="18" charset="0"/>
                <a:cs typeface="Times New Roman" pitchFamily="18" charset="0"/>
              </a:rPr>
              <a:t>82</a:t>
            </a:r>
            <a:r>
              <a:rPr lang="en-US" sz="3400" dirty="0">
                <a:latin typeface="Times New Roman" pitchFamily="18" charset="0"/>
                <a:cs typeface="Times New Roman" pitchFamily="18" charset="0"/>
              </a:rPr>
              <a:t>(6), 1214-1240.</a:t>
            </a:r>
          </a:p>
          <a:p>
            <a:pPr algn="l"/>
            <a:r>
              <a:rPr lang="en-US" sz="3400" dirty="0">
                <a:latin typeface="Times New Roman" pitchFamily="18" charset="0"/>
                <a:cs typeface="Times New Roman" pitchFamily="18" charset="0"/>
              </a:rPr>
              <a:t>Sudha, R., &amp; Neya, A. S. (2019). Juvenile Justice Act (JJ ACT), 2015. </a:t>
            </a:r>
            <a:r>
              <a:rPr lang="en-US" sz="3400" i="1" dirty="0">
                <a:latin typeface="Times New Roman" pitchFamily="18" charset="0"/>
                <a:cs typeface="Times New Roman" pitchFamily="18" charset="0"/>
              </a:rPr>
              <a:t>TNNMC Journal of Pediatric Nursing</a:t>
            </a:r>
            <a:r>
              <a:rPr lang="en-US" sz="3400" dirty="0">
                <a:latin typeface="Times New Roman" pitchFamily="18" charset="0"/>
                <a:cs typeface="Times New Roman" pitchFamily="18" charset="0"/>
              </a:rPr>
              <a:t>, </a:t>
            </a:r>
            <a:r>
              <a:rPr lang="en-US" sz="3400" i="1" dirty="0">
                <a:latin typeface="Times New Roman" pitchFamily="18" charset="0"/>
                <a:cs typeface="Times New Roman" pitchFamily="18" charset="0"/>
              </a:rPr>
              <a:t>7</a:t>
            </a:r>
            <a:r>
              <a:rPr lang="en-US" sz="3400" dirty="0">
                <a:latin typeface="Times New Roman" pitchFamily="18" charset="0"/>
                <a:cs typeface="Times New Roman" pitchFamily="18" charset="0"/>
              </a:rPr>
              <a:t>(2), 34-35.</a:t>
            </a:r>
          </a:p>
          <a:p>
            <a:pPr algn="l"/>
            <a:r>
              <a:rPr lang="en-US" sz="3400" dirty="0">
                <a:latin typeface="Times New Roman" pitchFamily="18" charset="0"/>
                <a:cs typeface="Times New Roman" pitchFamily="18" charset="0"/>
              </a:rPr>
              <a:t>Van der Put, C. E., </a:t>
            </a:r>
            <a:r>
              <a:rPr lang="en-US" sz="3400" dirty="0" err="1">
                <a:latin typeface="Times New Roman" pitchFamily="18" charset="0"/>
                <a:cs typeface="Times New Roman" pitchFamily="18" charset="0"/>
              </a:rPr>
              <a:t>Boekhout</a:t>
            </a:r>
            <a:r>
              <a:rPr lang="en-US" sz="3400" dirty="0">
                <a:latin typeface="Times New Roman" pitchFamily="18" charset="0"/>
                <a:cs typeface="Times New Roman" pitchFamily="18" charset="0"/>
              </a:rPr>
              <a:t> van </a:t>
            </a:r>
            <a:r>
              <a:rPr lang="en-US" sz="3400" dirty="0" err="1">
                <a:latin typeface="Times New Roman" pitchFamily="18" charset="0"/>
                <a:cs typeface="Times New Roman" pitchFamily="18" charset="0"/>
              </a:rPr>
              <a:t>Solinge</a:t>
            </a:r>
            <a:r>
              <a:rPr lang="en-US" sz="3400" dirty="0">
                <a:latin typeface="Times New Roman" pitchFamily="18" charset="0"/>
                <a:cs typeface="Times New Roman" pitchFamily="18" charset="0"/>
              </a:rPr>
              <a:t>, N. F., </a:t>
            </a:r>
            <a:r>
              <a:rPr lang="en-US" sz="3400" dirty="0" err="1">
                <a:latin typeface="Times New Roman" pitchFamily="18" charset="0"/>
                <a:cs typeface="Times New Roman" pitchFamily="18" charset="0"/>
              </a:rPr>
              <a:t>Stams</a:t>
            </a:r>
            <a:r>
              <a:rPr lang="en-US" sz="3400" dirty="0">
                <a:latin typeface="Times New Roman" pitchFamily="18" charset="0"/>
                <a:cs typeface="Times New Roman" pitchFamily="18" charset="0"/>
              </a:rPr>
              <a:t>, G. J., </a:t>
            </a:r>
            <a:r>
              <a:rPr lang="en-US" sz="3400" dirty="0" err="1">
                <a:latin typeface="Times New Roman" pitchFamily="18" charset="0"/>
                <a:cs typeface="Times New Roman" pitchFamily="18" charset="0"/>
              </a:rPr>
              <a:t>Hoeve</a:t>
            </a:r>
            <a:r>
              <a:rPr lang="en-US" sz="3400" dirty="0">
                <a:latin typeface="Times New Roman" pitchFamily="18" charset="0"/>
                <a:cs typeface="Times New Roman" pitchFamily="18" charset="0"/>
              </a:rPr>
              <a:t>, M., &amp; </a:t>
            </a:r>
            <a:r>
              <a:rPr lang="en-US" sz="3400" dirty="0" err="1">
                <a:latin typeface="Times New Roman" pitchFamily="18" charset="0"/>
                <a:cs typeface="Times New Roman" pitchFamily="18" charset="0"/>
              </a:rPr>
              <a:t>Assink</a:t>
            </a:r>
            <a:r>
              <a:rPr lang="en-US" sz="3400" dirty="0">
                <a:latin typeface="Times New Roman" pitchFamily="18" charset="0"/>
                <a:cs typeface="Times New Roman" pitchFamily="18" charset="0"/>
              </a:rPr>
              <a:t>, M. (2020). Effects of awareness programs on juvenile delinquency: a three-level meta-analysis. </a:t>
            </a:r>
            <a:r>
              <a:rPr lang="en-US" sz="3400" i="1" dirty="0">
                <a:latin typeface="Times New Roman" pitchFamily="18" charset="0"/>
                <a:cs typeface="Times New Roman" pitchFamily="18" charset="0"/>
              </a:rPr>
              <a:t>International journal of offender therapy and comparative criminology</a:t>
            </a:r>
            <a:r>
              <a:rPr lang="en-US" sz="3400" dirty="0">
                <a:latin typeface="Times New Roman" pitchFamily="18" charset="0"/>
                <a:cs typeface="Times New Roman" pitchFamily="18" charset="0"/>
              </a:rPr>
              <a:t>, 0306624X20909239.</a:t>
            </a:r>
          </a:p>
          <a:p>
            <a:pPr algn="l"/>
            <a:r>
              <a:rPr lang="en-US" sz="3400" dirty="0">
                <a:latin typeface="Times New Roman" pitchFamily="18" charset="0"/>
                <a:cs typeface="Times New Roman" pitchFamily="18" charset="0"/>
              </a:rPr>
              <a:t>Weisburd, D., Farrington, D. P., &amp; Gill, C. (2017). What works in crime prevention and rehabilitation: An assessment of systematic reviews. </a:t>
            </a:r>
            <a:r>
              <a:rPr lang="en-US" sz="3400" i="1" dirty="0">
                <a:latin typeface="Times New Roman" pitchFamily="18" charset="0"/>
                <a:cs typeface="Times New Roman" pitchFamily="18" charset="0"/>
              </a:rPr>
              <a:t>Criminology &amp; Public Policy</a:t>
            </a:r>
            <a:r>
              <a:rPr lang="en-US" sz="3400" dirty="0">
                <a:latin typeface="Times New Roman" pitchFamily="18" charset="0"/>
                <a:cs typeface="Times New Roman" pitchFamily="18" charset="0"/>
              </a:rPr>
              <a:t>, </a:t>
            </a:r>
            <a:r>
              <a:rPr lang="en-US" sz="3400" i="1" dirty="0">
                <a:latin typeface="Times New Roman" pitchFamily="18" charset="0"/>
                <a:cs typeface="Times New Roman" pitchFamily="18" charset="0"/>
              </a:rPr>
              <a:t>16</a:t>
            </a:r>
            <a:r>
              <a:rPr lang="en-US" sz="3400" dirty="0">
                <a:latin typeface="Times New Roman" pitchFamily="18" charset="0"/>
                <a:cs typeface="Times New Roman" pitchFamily="18" charset="0"/>
              </a:rPr>
              <a:t>(2), 415-449.</a:t>
            </a:r>
          </a:p>
          <a:p>
            <a:r>
              <a:rPr lang="en-US" dirty="0"/>
              <a:t> </a:t>
            </a:r>
          </a:p>
          <a:p>
            <a:endParaRPr lang="en-US" dirty="0"/>
          </a:p>
        </p:txBody>
      </p:sp>
    </p:spTree>
    <p:extLst>
      <p:ext uri="{BB962C8B-B14F-4D97-AF65-F5344CB8AC3E}">
        <p14:creationId xmlns:p14="http://schemas.microsoft.com/office/powerpoint/2010/main" xmlns="" val="1309729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1762</Words>
  <Application>Microsoft Office PowerPoint</Application>
  <PresentationFormat>On-screen Show (4:3)</PresentationFormat>
  <Paragraphs>59</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Juvenile Delinquency</vt:lpstr>
      <vt:lpstr>Introduction</vt:lpstr>
      <vt:lpstr>Contributing Factors</vt:lpstr>
      <vt:lpstr>Effects of Juvenile Delinquency</vt:lpstr>
      <vt:lpstr>Prevention Interventions</vt:lpstr>
      <vt:lpstr>Provisions of Juvenile Act 2015 </vt:lpstr>
      <vt:lpstr>Conclusion</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Juvenile Delinquency</dc:title>
  <dc:creator>user</dc:creator>
  <cp:lastModifiedBy>Kevin</cp:lastModifiedBy>
  <cp:revision>14</cp:revision>
  <dcterms:created xsi:type="dcterms:W3CDTF">2021-04-20T06:35:26Z</dcterms:created>
  <dcterms:modified xsi:type="dcterms:W3CDTF">2021-04-20T19:12:52Z</dcterms:modified>
</cp:coreProperties>
</file>